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87" r:id="rId11"/>
    <p:sldId id="264" r:id="rId12"/>
    <p:sldId id="271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5" r:id="rId21"/>
    <p:sldId id="282" r:id="rId22"/>
    <p:sldId id="266" r:id="rId23"/>
    <p:sldId id="274" r:id="rId24"/>
    <p:sldId id="283" r:id="rId25"/>
    <p:sldId id="285" r:id="rId26"/>
    <p:sldId id="267" r:id="rId27"/>
    <p:sldId id="284" r:id="rId28"/>
    <p:sldId id="268" r:id="rId29"/>
    <p:sldId id="273" r:id="rId30"/>
    <p:sldId id="272" r:id="rId31"/>
    <p:sldId id="269" r:id="rId32"/>
    <p:sldId id="27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2"/>
    <p:restoredTop sz="94687"/>
  </p:normalViewPr>
  <p:slideViewPr>
    <p:cSldViewPr snapToGrid="0">
      <p:cViewPr>
        <p:scale>
          <a:sx n="120" d="100"/>
          <a:sy n="120" d="100"/>
        </p:scale>
        <p:origin x="160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FB847-2C65-334B-8E53-1C352B4E72FE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5135A-A74A-664C-A491-5BB261D7B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9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5135A-A74A-664C-A491-5BB261D7B2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5135A-A74A-664C-A491-5BB261D7B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2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5135A-A74A-664C-A491-5BB261D7B2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3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9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5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3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7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2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2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75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10899-E78E-B459-7E51-19A009B4B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 b="1" dirty="0"/>
              <a:t>Regret Minimization Algorithms for Kuhn Poker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3AD81-7030-8CE7-6C97-4DCFAB07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/>
              <a:t>Yousef Radwan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9735D30D-6CF3-1CF5-EAB3-E10DFD11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22" r="25822" b="-1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1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5868C-1911-B861-AB9B-100D002E6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4663-9D36-78CD-553B-F1471597B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74083" y="1177423"/>
            <a:ext cx="10744368" cy="45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486A-55D5-0FE6-67C0-FCAEB835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 1 – CFR (Counterfactual Regret Minimization)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29DB3-4F97-CFF7-E681-8D5E4A6EF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Maintains, for each information set I:</a:t>
            </a:r>
          </a:p>
          <a:p>
            <a:pPr lvl="1"/>
            <a:r>
              <a:rPr lang="en-US" dirty="0" err="1"/>
              <a:t>cumulative_regret</a:t>
            </a:r>
            <a:r>
              <a:rPr lang="en-US" dirty="0"/>
              <a:t>[I][a]</a:t>
            </a:r>
          </a:p>
          <a:p>
            <a:pPr lvl="1"/>
            <a:r>
              <a:rPr lang="en-US" dirty="0" err="1"/>
              <a:t>strategy_sum</a:t>
            </a:r>
            <a:r>
              <a:rPr lang="en-US" dirty="0"/>
              <a:t>[I][a]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 iteration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Traverse game tree recursively</a:t>
            </a:r>
            <a:r>
              <a:rPr lang="en-US" dirty="0"/>
              <a:t> with reach probabilities for each player.</a:t>
            </a:r>
          </a:p>
          <a:p>
            <a:pPr lvl="1"/>
            <a:r>
              <a:rPr lang="en-US" dirty="0"/>
              <a:t>At terminal nodes: return utility.</a:t>
            </a:r>
          </a:p>
          <a:p>
            <a:pPr lvl="1"/>
            <a:r>
              <a:rPr lang="en-US" dirty="0"/>
              <a:t>At decision nodes for player p:</a:t>
            </a:r>
          </a:p>
          <a:p>
            <a:pPr lvl="2"/>
            <a:r>
              <a:rPr lang="en-US" dirty="0"/>
              <a:t>Compute current </a:t>
            </a:r>
            <a:r>
              <a:rPr lang="en-US" b="1" dirty="0"/>
              <a:t>strategy via regret matching</a:t>
            </a:r>
            <a:r>
              <a:rPr lang="en-US" dirty="0"/>
              <a:t> from </a:t>
            </a:r>
            <a:r>
              <a:rPr lang="en-US" dirty="0" err="1"/>
              <a:t>cumulative_regret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Recursively compute </a:t>
            </a:r>
            <a:r>
              <a:rPr lang="en-US" b="1" dirty="0"/>
              <a:t>utility for each action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Compute </a:t>
            </a:r>
            <a:r>
              <a:rPr lang="en-US" b="1" dirty="0"/>
              <a:t>expected utility</a:t>
            </a:r>
            <a:r>
              <a:rPr lang="en-US" dirty="0"/>
              <a:t> under current strategy.</a:t>
            </a:r>
          </a:p>
          <a:p>
            <a:pPr lvl="2"/>
            <a:r>
              <a:rPr lang="en-US" dirty="0"/>
              <a:t>Update </a:t>
            </a:r>
            <a:r>
              <a:rPr lang="en-US" b="1" dirty="0"/>
              <a:t>counterfactual regrets</a:t>
            </a:r>
            <a:r>
              <a:rPr lang="en-US" dirty="0"/>
              <a:t> based on (utility[a] - </a:t>
            </a:r>
            <a:r>
              <a:rPr lang="en-US" dirty="0" err="1"/>
              <a:t>expected_utility</a:t>
            </a:r>
            <a:r>
              <a:rPr lang="en-US" dirty="0"/>
              <a:t>) weighted by opponent reach.</a:t>
            </a:r>
          </a:p>
          <a:p>
            <a:pPr lvl="2"/>
            <a:r>
              <a:rPr lang="en-US" dirty="0"/>
              <a:t>Update </a:t>
            </a:r>
            <a:r>
              <a:rPr lang="en-US" dirty="0" err="1"/>
              <a:t>strategy_sum</a:t>
            </a:r>
            <a:r>
              <a:rPr lang="en-US" dirty="0"/>
              <a:t> with current strategy and reach.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many iterations: </a:t>
            </a:r>
            <a:r>
              <a:rPr lang="en-US" b="1" dirty="0"/>
              <a:t>Average strategy</a:t>
            </a:r>
            <a:r>
              <a:rPr lang="en-US" dirty="0"/>
              <a:t> = </a:t>
            </a:r>
            <a:r>
              <a:rPr lang="en-US" dirty="0" err="1"/>
              <a:t>strategy_sum</a:t>
            </a:r>
            <a:r>
              <a:rPr lang="en-US" dirty="0"/>
              <a:t> / sum(</a:t>
            </a:r>
            <a:r>
              <a:rPr lang="en-US" dirty="0" err="1"/>
              <a:t>strategy_sum</a:t>
            </a:r>
            <a:r>
              <a:rPr lang="en-US" dirty="0"/>
              <a:t>) → converges to Nash equilibrium.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5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1BF6-2BB7-189F-3578-4F9F687A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person with numbers and lines&#10;&#10;Description automatically generated">
            <a:extLst>
              <a:ext uri="{FF2B5EF4-FFF2-40B4-BE49-F238E27FC236}">
                <a16:creationId xmlns:a16="http://schemas.microsoft.com/office/drawing/2014/main" id="{15399ADE-8B90-35EB-8D57-435FA5F40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55880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hand holding a notebook with writing on it&#10;&#10;Description automatically generated">
            <a:extLst>
              <a:ext uri="{FF2B5EF4-FFF2-40B4-BE49-F238E27FC236}">
                <a16:creationId xmlns:a16="http://schemas.microsoft.com/office/drawing/2014/main" id="{0607ABF7-B88B-B9D4-9ABE-5794947B9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256" t="13353" r="63447" b="67742"/>
          <a:stretch/>
        </p:blipFill>
        <p:spPr>
          <a:xfrm>
            <a:off x="8265155" y="1285586"/>
            <a:ext cx="3867822" cy="428682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D37B8B-AE88-CA54-CD9A-76BD1079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8265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9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1AE7-CF04-E6ED-987C-2E7DBC10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hand holding a notebook with writing on it&#10;&#10;Description automatically generated">
            <a:extLst>
              <a:ext uri="{FF2B5EF4-FFF2-40B4-BE49-F238E27FC236}">
                <a16:creationId xmlns:a16="http://schemas.microsoft.com/office/drawing/2014/main" id="{3288E54E-4CD1-8C80-758B-DF9C6F1CF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9" t="32832" r="58291" b="28221"/>
          <a:stretch/>
        </p:blipFill>
        <p:spPr>
          <a:xfrm>
            <a:off x="8159601" y="553512"/>
            <a:ext cx="3232299" cy="57509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FBBB7C-EB2E-19A5-EFA1-FFEA8F26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596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120CBA-9CA3-4F80-E4CB-69C14DAB9487}"/>
              </a:ext>
            </a:extLst>
          </p:cNvPr>
          <p:cNvSpPr txBox="1"/>
          <p:nvPr/>
        </p:nvSpPr>
        <p:spPr>
          <a:xfrm>
            <a:off x="8378456" y="4582633"/>
            <a:ext cx="499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759A5-6221-40F3-589E-DB8C41ADC8B6}"/>
              </a:ext>
            </a:extLst>
          </p:cNvPr>
          <p:cNvSpPr/>
          <p:nvPr/>
        </p:nvSpPr>
        <p:spPr>
          <a:xfrm>
            <a:off x="9154633" y="4359349"/>
            <a:ext cx="2381693" cy="216904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8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DDF5-8137-EC01-861B-637914CF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D48C7-BDB6-8E1B-740B-286D31FA1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0096B-153E-6591-5A7E-E74D264DA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003" y="-46172"/>
            <a:ext cx="8218604" cy="6950342"/>
          </a:xfrm>
          <a:prstGeom prst="rect">
            <a:avLst/>
          </a:prstGeom>
        </p:spPr>
      </p:pic>
      <p:pic>
        <p:nvPicPr>
          <p:cNvPr id="5" name="Content Placeholder 5" descr="A hand holding a notebook with writing on it&#10;&#10;Description automatically generated">
            <a:extLst>
              <a:ext uri="{FF2B5EF4-FFF2-40B4-BE49-F238E27FC236}">
                <a16:creationId xmlns:a16="http://schemas.microsoft.com/office/drawing/2014/main" id="{1E328B10-4A14-48BF-F216-D9CD6B087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9" t="32832" r="58291" b="28221"/>
          <a:stretch/>
        </p:blipFill>
        <p:spPr>
          <a:xfrm>
            <a:off x="8159601" y="553512"/>
            <a:ext cx="3232299" cy="5750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73AB5-C7D4-757B-E6D8-AF1BF515D2F6}"/>
              </a:ext>
            </a:extLst>
          </p:cNvPr>
          <p:cNvSpPr txBox="1"/>
          <p:nvPr/>
        </p:nvSpPr>
        <p:spPr>
          <a:xfrm>
            <a:off x="8378456" y="4582633"/>
            <a:ext cx="499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D2A0D-FBC8-533A-9A66-55B7AA219264}"/>
              </a:ext>
            </a:extLst>
          </p:cNvPr>
          <p:cNvSpPr txBox="1"/>
          <p:nvPr/>
        </p:nvSpPr>
        <p:spPr>
          <a:xfrm>
            <a:off x="9276020" y="6050330"/>
            <a:ext cx="499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AFEBA-FD85-4AB3-5BC5-595F0C54ABC9}"/>
              </a:ext>
            </a:extLst>
          </p:cNvPr>
          <p:cNvSpPr txBox="1"/>
          <p:nvPr/>
        </p:nvSpPr>
        <p:spPr>
          <a:xfrm>
            <a:off x="10497879" y="6037403"/>
            <a:ext cx="499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35158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04F2-8438-634A-0665-7BFA8B4D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76E3-6ECF-C4FB-4109-C517D643F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1622C-91CF-7ABE-3828-6EA5F933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5991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EE21B-43D9-6B48-CA96-97DA21F55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734"/>
          <a:stretch/>
        </p:blipFill>
        <p:spPr>
          <a:xfrm>
            <a:off x="6145731" y="4799630"/>
            <a:ext cx="6046269" cy="2058370"/>
          </a:xfrm>
          <a:prstGeom prst="rect">
            <a:avLst/>
          </a:prstGeom>
        </p:spPr>
      </p:pic>
      <p:pic>
        <p:nvPicPr>
          <p:cNvPr id="6" name="Content Placeholder 5" descr="A hand holding a notebook with writing on it&#10;&#10;Description automatically generated">
            <a:extLst>
              <a:ext uri="{FF2B5EF4-FFF2-40B4-BE49-F238E27FC236}">
                <a16:creationId xmlns:a16="http://schemas.microsoft.com/office/drawing/2014/main" id="{38B7BB93-B6C3-133E-5007-7E4C06570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9" t="32832" r="58291" b="28221"/>
          <a:stretch/>
        </p:blipFill>
        <p:spPr>
          <a:xfrm>
            <a:off x="7959919" y="1"/>
            <a:ext cx="2697602" cy="4799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F74B29-775F-EBA6-C845-9DB03EAB8912}"/>
              </a:ext>
            </a:extLst>
          </p:cNvPr>
          <p:cNvSpPr txBox="1"/>
          <p:nvPr/>
        </p:nvSpPr>
        <p:spPr>
          <a:xfrm>
            <a:off x="8077242" y="3401449"/>
            <a:ext cx="499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84FFF-88D0-6B87-E7A5-F3890701B18B}"/>
              </a:ext>
            </a:extLst>
          </p:cNvPr>
          <p:cNvSpPr txBox="1"/>
          <p:nvPr/>
        </p:nvSpPr>
        <p:spPr>
          <a:xfrm>
            <a:off x="9826094" y="4477173"/>
            <a:ext cx="499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E3BD5D-D2E2-B667-434B-0FFF77ADF76E}"/>
              </a:ext>
            </a:extLst>
          </p:cNvPr>
          <p:cNvSpPr txBox="1"/>
          <p:nvPr/>
        </p:nvSpPr>
        <p:spPr>
          <a:xfrm>
            <a:off x="8829045" y="4488241"/>
            <a:ext cx="499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74207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6F2-8323-1276-0FAD-A1134A3A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2B50-F31C-825D-33A1-B1D72B29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4E52A-461B-82D1-9163-6CB6CD47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6582"/>
            <a:ext cx="8159601" cy="6884581"/>
          </a:xfrm>
          <a:prstGeom prst="rect">
            <a:avLst/>
          </a:prstGeom>
        </p:spPr>
      </p:pic>
      <p:pic>
        <p:nvPicPr>
          <p:cNvPr id="5" name="Content Placeholder 5" descr="A hand holding a notebook with writing on it&#10;&#10;Description automatically generated">
            <a:extLst>
              <a:ext uri="{FF2B5EF4-FFF2-40B4-BE49-F238E27FC236}">
                <a16:creationId xmlns:a16="http://schemas.microsoft.com/office/drawing/2014/main" id="{94AC0001-F543-0D7F-961C-4B59F680D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9" t="32832" r="58291" b="28221"/>
          <a:stretch/>
        </p:blipFill>
        <p:spPr>
          <a:xfrm>
            <a:off x="8159601" y="553512"/>
            <a:ext cx="3232299" cy="57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D1D13-AEC9-529B-C371-88EE601A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hand holding a notebook with writing on it&#10;&#10;Description automatically generated">
            <a:extLst>
              <a:ext uri="{FF2B5EF4-FFF2-40B4-BE49-F238E27FC236}">
                <a16:creationId xmlns:a16="http://schemas.microsoft.com/office/drawing/2014/main" id="{24B11DE0-F9F3-93A1-BF46-AD81EF0D2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103" t="34959" r="4997" b="35475"/>
          <a:stretch/>
        </p:blipFill>
        <p:spPr>
          <a:xfrm>
            <a:off x="7915731" y="1147738"/>
            <a:ext cx="3362587" cy="431739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315426-1155-2C47-0C31-441ABA28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15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7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6115D-5155-E0AD-575C-82AE4BF4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A4210-5855-2B7E-8099-2292C7E5B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C66A1-0F39-90D4-A5E0-FF2D3DB94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915413" cy="6858001"/>
          </a:xfrm>
          <a:prstGeom prst="rect">
            <a:avLst/>
          </a:prstGeom>
        </p:spPr>
      </p:pic>
      <p:pic>
        <p:nvPicPr>
          <p:cNvPr id="5" name="Content Placeholder 5" descr="A hand holding a notebook with writing on it&#10;&#10;Description automatically generated">
            <a:extLst>
              <a:ext uri="{FF2B5EF4-FFF2-40B4-BE49-F238E27FC236}">
                <a16:creationId xmlns:a16="http://schemas.microsoft.com/office/drawing/2014/main" id="{22E5A8EB-CA00-B428-C6A8-BCE4CFB9A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03" t="34959" r="4997" b="35475"/>
          <a:stretch/>
        </p:blipFill>
        <p:spPr>
          <a:xfrm>
            <a:off x="7915412" y="473367"/>
            <a:ext cx="2716826" cy="3488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CAD7-7E05-E664-83C8-F21FBC7F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10" y="4065358"/>
            <a:ext cx="6487190" cy="2797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16F4F-33FF-8269-3E39-CD99EE76ED73}"/>
              </a:ext>
            </a:extLst>
          </p:cNvPr>
          <p:cNvSpPr txBox="1"/>
          <p:nvPr/>
        </p:nvSpPr>
        <p:spPr>
          <a:xfrm>
            <a:off x="7891224" y="1904520"/>
            <a:ext cx="712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-1.25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93CF1-7F89-FD6B-58DC-CF135D76B566}"/>
              </a:ext>
            </a:extLst>
          </p:cNvPr>
          <p:cNvSpPr txBox="1"/>
          <p:nvPr/>
        </p:nvSpPr>
        <p:spPr>
          <a:xfrm>
            <a:off x="9909543" y="2089186"/>
            <a:ext cx="595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-0.5</a:t>
            </a:r>
          </a:p>
        </p:txBody>
      </p:sp>
    </p:spTree>
    <p:extLst>
      <p:ext uri="{BB962C8B-B14F-4D97-AF65-F5344CB8AC3E}">
        <p14:creationId xmlns:p14="http://schemas.microsoft.com/office/powerpoint/2010/main" val="178624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1100-8886-0FAA-C3D5-E29BD21C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D26A-32B1-2D86-8CAF-F18555D1D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Regret minimization is a key tool for solving </a:t>
            </a:r>
            <a:r>
              <a:rPr lang="en-US" b="1" dirty="0"/>
              <a:t>imperfect-information games</a:t>
            </a:r>
            <a:r>
              <a:rPr lang="en-US" dirty="0"/>
              <a:t> (like poker).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Algorithms like </a:t>
            </a:r>
            <a:r>
              <a:rPr lang="en-US" b="1" dirty="0"/>
              <a:t>CFR</a:t>
            </a:r>
            <a:r>
              <a:rPr lang="en-US" dirty="0"/>
              <a:t> and </a:t>
            </a:r>
            <a:r>
              <a:rPr lang="en-US" b="1" dirty="0"/>
              <a:t>CFR+</a:t>
            </a:r>
            <a:r>
              <a:rPr lang="en-US" dirty="0"/>
              <a:t> have been used to solve very large poker variants.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compare four regret-based algorithms on </a:t>
            </a:r>
            <a:r>
              <a:rPr lang="en-US" b="1" dirty="0"/>
              <a:t>Kuhn Poker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CFR, CFR+, </a:t>
            </a:r>
            <a:r>
              <a:rPr lang="en-US" dirty="0" err="1"/>
              <a:t>NormalHedge</a:t>
            </a:r>
            <a:r>
              <a:rPr lang="en-US" dirty="0"/>
              <a:t>, </a:t>
            </a:r>
            <a:r>
              <a:rPr lang="en-US" b="1" dirty="0" err="1"/>
              <a:t>NormalHedge</a:t>
            </a:r>
            <a:r>
              <a:rPr lang="en-US" b="1" dirty="0"/>
              <a:t>+ (our hybrid)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understand </a:t>
            </a:r>
            <a:r>
              <a:rPr lang="en-US" b="1" dirty="0"/>
              <a:t>convergence behavior</a:t>
            </a:r>
            <a:r>
              <a:rPr lang="en-US" dirty="0"/>
              <a:t> and the impact of </a:t>
            </a:r>
            <a:r>
              <a:rPr lang="en-US" b="1" dirty="0"/>
              <a:t>regret truncation</a:t>
            </a:r>
            <a:r>
              <a:rPr lang="en-US" dirty="0"/>
              <a:t> (RM+) across variants of Kuhn Poker.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8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5B79-300F-1E36-9D62-41406A1C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2 – CFR+ (CFR Plus)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2EB47-8173-1701-BAE1-0464133DC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CFR+ keeps overall CFR structure but modifies </a:t>
            </a:r>
            <a:r>
              <a:rPr lang="en-US" b="1" dirty="0"/>
              <a:t>regret updates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regret_sum</a:t>
            </a:r>
            <a:r>
              <a:rPr lang="en-US" dirty="0"/>
              <a:t>[a] = max(</a:t>
            </a:r>
            <a:r>
              <a:rPr lang="en-US" dirty="0" err="1"/>
              <a:t>regret_sum</a:t>
            </a:r>
            <a:r>
              <a:rPr lang="en-US" dirty="0"/>
              <a:t>[a] + </a:t>
            </a:r>
            <a:r>
              <a:rPr lang="el-GR" dirty="0"/>
              <a:t>δ, 0).</a:t>
            </a:r>
          </a:p>
          <a:p>
            <a:pPr lvl="1"/>
            <a:r>
              <a:rPr lang="en-US" dirty="0"/>
              <a:t>Negative regrets are </a:t>
            </a:r>
            <a:r>
              <a:rPr lang="en-US" b="1" dirty="0"/>
              <a:t>truncated to 0</a:t>
            </a:r>
            <a:r>
              <a:rPr lang="en-US" dirty="0"/>
              <a:t> (RM+).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CFR, an action with long-term negative regret carries a “debt.”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it later becomes good, it needs many iterations to overcome this negative sum.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CFR+, that </a:t>
            </a:r>
            <a:r>
              <a:rPr lang="en-US" b="1" dirty="0"/>
              <a:t>debt is erased</a:t>
            </a:r>
            <a:r>
              <a:rPr lang="en-US" dirty="0"/>
              <a:t> → the action can recover </a:t>
            </a:r>
            <a:r>
              <a:rPr lang="en-US" b="1" dirty="0"/>
              <a:t>immediately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Additional CFR+ features mentioned:</a:t>
            </a:r>
          </a:p>
          <a:p>
            <a:pPr lvl="1"/>
            <a:r>
              <a:rPr lang="en-US" dirty="0"/>
              <a:t>Alternating player updates (update one player per iteration).</a:t>
            </a:r>
          </a:p>
          <a:p>
            <a:pPr lvl="1"/>
            <a:r>
              <a:rPr lang="en-US" dirty="0"/>
              <a:t>Weighted averaging with delay (e.g., start averaging after some iterations).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Empirically, CFR+ often converges </a:t>
            </a:r>
            <a:r>
              <a:rPr lang="en-US" b="1" dirty="0"/>
              <a:t>much faster</a:t>
            </a:r>
            <a:r>
              <a:rPr lang="en-US" dirty="0"/>
              <a:t> than CFR in poker games.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0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DE69-E1D6-0655-BA63-887E558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5D32-E96C-76E2-453D-83DF6DACC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9390B-8DF4-F4B5-205E-5CE8F49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634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125CA-BAEB-B065-79B3-6CB2C1B6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11" y="271320"/>
            <a:ext cx="4167824" cy="25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92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FA48-76C9-2A19-2927-6A5DE84A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3 – </a:t>
            </a:r>
            <a:r>
              <a:rPr lang="en-US" dirty="0" err="1"/>
              <a:t>NormalHedge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FC0D-0F1F-AA5A-74AB-FFEF2C4D3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NormalHedge</a:t>
            </a:r>
            <a:r>
              <a:rPr lang="en-US" dirty="0"/>
              <a:t> uses a </a:t>
            </a:r>
            <a:r>
              <a:rPr lang="en-US" b="1" dirty="0"/>
              <a:t>potential function</a:t>
            </a:r>
            <a:r>
              <a:rPr lang="en-US" dirty="0"/>
              <a:t> over regrets.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High-level steps (adapted to game-tree decisions):</a:t>
            </a:r>
          </a:p>
          <a:p>
            <a:pPr lvl="1"/>
            <a:r>
              <a:rPr lang="en-US" dirty="0"/>
              <a:t>Maintain </a:t>
            </a:r>
            <a:r>
              <a:rPr lang="en-US" b="1" dirty="0"/>
              <a:t>cumulative regret</a:t>
            </a:r>
            <a:r>
              <a:rPr lang="en-US" dirty="0"/>
              <a:t> per action.</a:t>
            </a:r>
          </a:p>
          <a:p>
            <a:pPr lvl="1"/>
            <a:r>
              <a:rPr lang="en-US" dirty="0"/>
              <a:t>Convert regrets to </a:t>
            </a:r>
            <a:r>
              <a:rPr lang="en-US" b="1" dirty="0"/>
              <a:t>weights</a:t>
            </a:r>
            <a:r>
              <a:rPr lang="en-US" dirty="0"/>
              <a:t> via an exponential / potential-based formula.</a:t>
            </a:r>
          </a:p>
          <a:p>
            <a:pPr lvl="1"/>
            <a:r>
              <a:rPr lang="en-US" dirty="0"/>
              <a:t>Normalize weights → probability distribution over actions.</a:t>
            </a:r>
          </a:p>
          <a:p>
            <a:pPr lvl="1"/>
            <a:r>
              <a:rPr lang="en-US" dirty="0"/>
              <a:t>As in CFR, do a recursive game-tree traversal and update regrets/weights.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properties:</a:t>
            </a:r>
          </a:p>
          <a:p>
            <a:pPr lvl="1"/>
            <a:r>
              <a:rPr lang="en-US" b="1" dirty="0"/>
              <a:t>Parameter-free</a:t>
            </a:r>
            <a:r>
              <a:rPr lang="en-US" dirty="0"/>
              <a:t>: no learning rate to tune.</a:t>
            </a:r>
          </a:p>
          <a:p>
            <a:pPr lvl="1"/>
            <a:r>
              <a:rPr lang="en-US" dirty="0"/>
              <a:t>Can adapt quickly to changes in which actions are good.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this project, </a:t>
            </a:r>
            <a:r>
              <a:rPr lang="en-US" dirty="0" err="1"/>
              <a:t>NormalHedge</a:t>
            </a:r>
            <a:r>
              <a:rPr lang="en-US" dirty="0"/>
              <a:t> serves as a </a:t>
            </a:r>
            <a:r>
              <a:rPr lang="en-US" b="1" dirty="0"/>
              <a:t>different weighting scheme</a:t>
            </a:r>
            <a:r>
              <a:rPr lang="en-US" dirty="0"/>
              <a:t> to compare with CFR/CFR+.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5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3954-28CB-E3E9-EF00-D31B9106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 – </a:t>
            </a:r>
            <a:r>
              <a:rPr lang="en-US" dirty="0" err="1"/>
              <a:t>NormalHedge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35B2-426D-E0E3-6EDD-D28578FC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NormalHedge</a:t>
            </a:r>
            <a:r>
              <a:rPr lang="en-US" dirty="0"/>
              <a:t> potential comes from trying to design a </a:t>
            </a:r>
            <a:r>
              <a:rPr lang="en-US" b="1" dirty="0"/>
              <a:t>parameter-free algorithm</a:t>
            </a:r>
            <a:r>
              <a:rPr lang="en-US" dirty="0"/>
              <a:t> whose regret guarantee matches Hedge/Exp3, but without needing a learning rate.</a:t>
            </a:r>
          </a:p>
          <a:p>
            <a:r>
              <a:rPr lang="en-US" dirty="0"/>
              <a:t>To do that, the authors looked for a potential function that: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Grows slowly for small regret</a:t>
            </a:r>
            <a:r>
              <a:rPr lang="en-US" dirty="0"/>
              <a:t> (so small fluctuations don’t dominate)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Explodes rapidly for large regret</a:t>
            </a:r>
            <a:r>
              <a:rPr lang="en-US" dirty="0"/>
              <a:t> (so large missed gains trigger fast adaptation)</a:t>
            </a:r>
          </a:p>
          <a:p>
            <a:pPr>
              <a:buFont typeface="+mj-lt"/>
              <a:buAutoNum type="arabicPeriod"/>
            </a:pPr>
            <a:r>
              <a:rPr lang="en-US" dirty="0"/>
              <a:t>Supports a </a:t>
            </a:r>
            <a:r>
              <a:rPr lang="en-US" b="1" dirty="0"/>
              <a:t>closed-form weight update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Gives a </a:t>
            </a:r>
            <a:r>
              <a:rPr lang="en-US" b="1" dirty="0"/>
              <a:t>tight regret bound</a:t>
            </a:r>
            <a:r>
              <a:rPr lang="en-US" dirty="0"/>
              <a:t> without tuning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Gaussian (normal distribution) tail</a:t>
            </a:r>
            <a:r>
              <a:rPr lang="en-US" dirty="0"/>
              <a:t> turned out to be the only clean shape satisfying all these properties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basically the </a:t>
            </a:r>
            <a:r>
              <a:rPr lang="en-US" b="1" dirty="0"/>
              <a:t>moment-generating function of a half-normal distribution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A math equation with white text&#10;&#10;Description automatically generated">
            <a:extLst>
              <a:ext uri="{FF2B5EF4-FFF2-40B4-BE49-F238E27FC236}">
                <a16:creationId xmlns:a16="http://schemas.microsoft.com/office/drawing/2014/main" id="{8D43A347-9854-4E8F-1F86-B78D51BC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314" y="3152140"/>
            <a:ext cx="2108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30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50C5-606A-2A91-AEEF-DC61E65B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D4F3-9305-FD29-E71F-1161AF24B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30064-66C8-1FA4-35A9-9A6BDC1D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21AD02-4316-634E-B822-E11D78D6C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0" r="2" b="3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9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93D3-3CC3-C788-E0EE-D3191975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4 – </a:t>
            </a:r>
            <a:r>
              <a:rPr lang="en-US" dirty="0" err="1"/>
              <a:t>NormalHedge</a:t>
            </a:r>
            <a:r>
              <a:rPr lang="en-US" dirty="0"/>
              <a:t>+ (Hybrid)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E0F2-E500-59CB-DD0E-B97EA1712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NormalHedge</a:t>
            </a:r>
            <a:r>
              <a:rPr lang="en-US" b="1" dirty="0"/>
              <a:t>+</a:t>
            </a:r>
            <a:r>
              <a:rPr lang="en-US" dirty="0"/>
              <a:t> combines:</a:t>
            </a:r>
          </a:p>
          <a:p>
            <a:pPr lvl="1"/>
            <a:r>
              <a:rPr lang="en-US" b="1" dirty="0" err="1"/>
              <a:t>NormalHedge</a:t>
            </a:r>
            <a:r>
              <a:rPr lang="en-US" b="1" dirty="0"/>
              <a:t> weighting</a:t>
            </a:r>
            <a:r>
              <a:rPr lang="en-US" dirty="0"/>
              <a:t> (exponential / potential-based).</a:t>
            </a:r>
          </a:p>
          <a:p>
            <a:pPr lvl="1"/>
            <a:r>
              <a:rPr lang="en-US" b="1" dirty="0"/>
              <a:t>RM+ truncation</a:t>
            </a:r>
            <a:r>
              <a:rPr lang="en-US" dirty="0"/>
              <a:t>: </a:t>
            </a:r>
            <a:r>
              <a:rPr lang="en-US" dirty="0" err="1"/>
              <a:t>regret_sum</a:t>
            </a:r>
            <a:r>
              <a:rPr lang="en-US" dirty="0"/>
              <a:t>[a] = max(</a:t>
            </a:r>
            <a:r>
              <a:rPr lang="en-US" dirty="0" err="1"/>
              <a:t>regret_sum</a:t>
            </a:r>
            <a:r>
              <a:rPr lang="en-US" dirty="0"/>
              <a:t>[a] + </a:t>
            </a:r>
            <a:r>
              <a:rPr lang="el-GR" dirty="0"/>
              <a:t>δ, 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Motivation:</a:t>
            </a:r>
          </a:p>
          <a:p>
            <a:pPr lvl="1"/>
            <a:r>
              <a:rPr lang="en-US" dirty="0"/>
              <a:t>CFR+ shows that </a:t>
            </a:r>
            <a:r>
              <a:rPr lang="en-US" b="1" dirty="0"/>
              <a:t>truncation</a:t>
            </a:r>
            <a:r>
              <a:rPr lang="en-US" dirty="0"/>
              <a:t> accelerates CFR.</a:t>
            </a:r>
          </a:p>
          <a:p>
            <a:pPr lvl="1"/>
            <a:r>
              <a:rPr lang="en-US" dirty="0" err="1"/>
              <a:t>NormalHedge</a:t>
            </a:r>
            <a:r>
              <a:rPr lang="en-US" dirty="0"/>
              <a:t> gives </a:t>
            </a:r>
            <a:r>
              <a:rPr lang="en-US" b="1" dirty="0"/>
              <a:t>strong asymptotic guarantees</a:t>
            </a:r>
            <a:r>
              <a:rPr lang="en-US" dirty="0"/>
              <a:t> and adaptivity.</a:t>
            </a:r>
          </a:p>
          <a:p>
            <a:pPr lvl="1"/>
            <a:r>
              <a:rPr lang="en-US" dirty="0"/>
              <a:t>Hypothesis: combining them might yield </a:t>
            </a:r>
            <a:r>
              <a:rPr lang="en-US" b="1" dirty="0"/>
              <a:t>fast and robust convergence</a:t>
            </a:r>
            <a:r>
              <a:rPr lang="en-US" dirty="0"/>
              <a:t> without 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Implementation details:</a:t>
            </a:r>
          </a:p>
          <a:p>
            <a:pPr lvl="1"/>
            <a:r>
              <a:rPr lang="en-US" dirty="0"/>
              <a:t>Same game-tree recursion structure as CFR/</a:t>
            </a:r>
            <a:r>
              <a:rPr lang="en-US" dirty="0" err="1"/>
              <a:t>NormalHedge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Regret updates use </a:t>
            </a:r>
            <a:r>
              <a:rPr lang="en-US" b="1" dirty="0"/>
              <a:t>truncation at 0</a:t>
            </a:r>
            <a:r>
              <a:rPr lang="en-US" dirty="0"/>
              <a:t>, but strategy selection uses the </a:t>
            </a:r>
            <a:r>
              <a:rPr lang="en-US" b="1" dirty="0" err="1"/>
              <a:t>NormalHedge</a:t>
            </a:r>
            <a:r>
              <a:rPr lang="en-US" b="1" dirty="0"/>
              <a:t> potential</a:t>
            </a:r>
            <a:r>
              <a:rPr lang="en-US" dirty="0"/>
              <a:t> instead of linear regret matching.</a:t>
            </a:r>
          </a:p>
        </p:txBody>
      </p:sp>
    </p:spTree>
    <p:extLst>
      <p:ext uri="{BB962C8B-B14F-4D97-AF65-F5344CB8AC3E}">
        <p14:creationId xmlns:p14="http://schemas.microsoft.com/office/powerpoint/2010/main" val="1982539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E5E673-6DCD-1795-7CD5-C317985C8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65" r="2" b="2"/>
          <a:stretch/>
        </p:blipFill>
        <p:spPr>
          <a:xfrm>
            <a:off x="800100" y="883392"/>
            <a:ext cx="10591800" cy="506728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848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6650-620B-3276-43FC-639236DF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5C6D1-C660-D324-4FA1-7035DFBC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92595"/>
            <a:ext cx="10691265" cy="406929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Game:</a:t>
            </a:r>
            <a:r>
              <a:rPr lang="en-US" dirty="0"/>
              <a:t> Kuhn Poker with multiple configurations:</a:t>
            </a:r>
          </a:p>
          <a:p>
            <a:pPr lvl="1"/>
            <a:r>
              <a:rPr lang="en-US" dirty="0"/>
              <a:t>Standard: ante = 1, bet = 1, Nash value = -0.0556.</a:t>
            </a:r>
          </a:p>
          <a:p>
            <a:pPr lvl="1"/>
            <a:r>
              <a:rPr lang="en-US" dirty="0"/>
              <a:t>Large Bet: ante = 1, bet = 2.</a:t>
            </a:r>
          </a:p>
          <a:p>
            <a:pPr lvl="1"/>
            <a:r>
              <a:rPr lang="en-US" dirty="0"/>
              <a:t>Large Ante: ante = 2, bet = 1, Nash value = -0.1111.</a:t>
            </a:r>
          </a:p>
          <a:p>
            <a:pPr lvl="1"/>
            <a:r>
              <a:rPr lang="en-US" dirty="0"/>
              <a:t>Scaled Up: ante = 2, bet =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Iterations:</a:t>
            </a:r>
            <a:endParaRPr lang="en-US" dirty="0"/>
          </a:p>
          <a:p>
            <a:pPr lvl="1"/>
            <a:r>
              <a:rPr lang="en-US" dirty="0"/>
              <a:t>Typical: 10,000 iterations.</a:t>
            </a:r>
          </a:p>
          <a:p>
            <a:pPr lvl="1"/>
            <a:r>
              <a:rPr lang="en-US" dirty="0"/>
              <a:t>Extended: 100,000 iterations (for asymptotic behavior).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Metric:</a:t>
            </a:r>
            <a:endParaRPr lang="en-US" dirty="0"/>
          </a:p>
          <a:p>
            <a:pPr lvl="1"/>
            <a:r>
              <a:rPr lang="en-US" b="1" dirty="0"/>
              <a:t>Error from Nash equilibrium</a:t>
            </a:r>
            <a:r>
              <a:rPr lang="en-US" dirty="0"/>
              <a:t> for Player 0’s expected value.</a:t>
            </a:r>
          </a:p>
          <a:p>
            <a:pPr lvl="1"/>
            <a:r>
              <a:rPr lang="en-US" dirty="0"/>
              <a:t>We track how quickly each algorithm’s </a:t>
            </a:r>
            <a:r>
              <a:rPr lang="en-US" b="1" dirty="0"/>
              <a:t>average strategy</a:t>
            </a:r>
            <a:r>
              <a:rPr lang="en-US" dirty="0"/>
              <a:t> approaches the known Nash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Algorithms compared: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CFR, CFR+, </a:t>
            </a:r>
            <a:r>
              <a:rPr lang="en-US" dirty="0" err="1"/>
              <a:t>NormalHedge</a:t>
            </a:r>
            <a:r>
              <a:rPr lang="en-US" dirty="0"/>
              <a:t>, </a:t>
            </a:r>
            <a:r>
              <a:rPr lang="en-US" dirty="0" err="1"/>
              <a:t>NormalHedge</a:t>
            </a:r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2134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F87B9-0A83-625D-D34F-AF529C3A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0D18E85-6F4E-B6FB-3772-08160D395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5964"/>
          </a:xfrm>
        </p:spPr>
      </p:pic>
    </p:spTree>
    <p:extLst>
      <p:ext uri="{BB962C8B-B14F-4D97-AF65-F5344CB8AC3E}">
        <p14:creationId xmlns:p14="http://schemas.microsoft.com/office/powerpoint/2010/main" val="169353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9835-0968-BBF4-862A-06CA411C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Regret Minimization in Kuhn Poker?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350EF-210A-F6B0-BC01-E8AB32018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Imperfect-information games</a:t>
            </a:r>
            <a:r>
              <a:rPr lang="en-US" dirty="0"/>
              <a:t> (poker, security games, auctions) require robust strategies; Nash equilibrium is the gold standard.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Regret minimization</a:t>
            </a:r>
            <a:r>
              <a:rPr lang="en-US" dirty="0"/>
              <a:t> gives algorithms that </a:t>
            </a:r>
            <a:r>
              <a:rPr lang="en-US" b="1" dirty="0"/>
              <a:t>converge to equilibrium</a:t>
            </a:r>
            <a:r>
              <a:rPr lang="en-US" dirty="0"/>
              <a:t> in repeated 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 poker games are huge → we use </a:t>
            </a:r>
            <a:r>
              <a:rPr lang="en-US" b="1" dirty="0"/>
              <a:t>Kuhn Poker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Tiny game, but still has </a:t>
            </a:r>
            <a:r>
              <a:rPr lang="en-US" b="1" dirty="0"/>
              <a:t>hidden information, bluffing, and non-trivial equilibrium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Kuhn Poker is our </a:t>
            </a:r>
            <a:r>
              <a:rPr lang="en-US" b="1" dirty="0"/>
              <a:t>testbed</a:t>
            </a:r>
            <a:r>
              <a:rPr lang="en-US" dirty="0"/>
              <a:t> to:</a:t>
            </a:r>
          </a:p>
          <a:p>
            <a:pPr lvl="1"/>
            <a:r>
              <a:rPr lang="en-US" dirty="0"/>
              <a:t>Compare different regret algorithms in a controlled environment.</a:t>
            </a:r>
          </a:p>
          <a:p>
            <a:pPr lvl="1"/>
            <a:r>
              <a:rPr lang="en-US" dirty="0"/>
              <a:t>Prototype </a:t>
            </a:r>
            <a:r>
              <a:rPr lang="en-US" b="1" dirty="0"/>
              <a:t>new variants</a:t>
            </a:r>
            <a:r>
              <a:rPr lang="en-US" dirty="0"/>
              <a:t> like </a:t>
            </a:r>
            <a:r>
              <a:rPr lang="en-US" dirty="0" err="1"/>
              <a:t>NormalHedge</a:t>
            </a:r>
            <a:r>
              <a:rPr lang="en-US" dirty="0"/>
              <a:t>+ before scaling 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95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D3FB6A08-3C25-438A-A265-61BA82180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93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CE53FE-FE8D-8494-729D-C8BF0D36F133}"/>
              </a:ext>
            </a:extLst>
          </p:cNvPr>
          <p:cNvSpPr/>
          <p:nvPr/>
        </p:nvSpPr>
        <p:spPr>
          <a:xfrm>
            <a:off x="6326373" y="4699591"/>
            <a:ext cx="5865628" cy="215840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7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A572-A619-4DA5-DEC4-FA4E643E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&amp;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3EBC-03D3-0962-0C0D-AD4964EC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CFR vs CFR+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CFR+ consistently reaches </a:t>
            </a:r>
            <a:r>
              <a:rPr lang="en-US" b="1" dirty="0"/>
              <a:t>low error</a:t>
            </a:r>
            <a:r>
              <a:rPr lang="en-US" dirty="0"/>
              <a:t> faster than CFR across all configurations.</a:t>
            </a:r>
          </a:p>
          <a:p>
            <a:pPr lvl="1"/>
            <a:r>
              <a:rPr lang="en-US" dirty="0"/>
              <a:t>RM+ truncation helps especially in early to mid iterations.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NormalHedge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Shows </a:t>
            </a:r>
            <a:r>
              <a:rPr lang="en-US" b="1" dirty="0"/>
              <a:t>strong long-run performance</a:t>
            </a:r>
            <a:r>
              <a:rPr lang="en-US" dirty="0"/>
              <a:t> when given enough iterations.</a:t>
            </a:r>
          </a:p>
          <a:p>
            <a:pPr lvl="1"/>
            <a:r>
              <a:rPr lang="en-US" dirty="0"/>
              <a:t>Sometimes slower than CFR+ in the very early phase, but competitive in the </a:t>
            </a:r>
            <a:r>
              <a:rPr lang="en-US" b="1" dirty="0"/>
              <a:t>100k-iteration regime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NormalHedge</a:t>
            </a:r>
            <a:r>
              <a:rPr lang="en-US" b="1" dirty="0"/>
              <a:t>+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Mixed behavior:</a:t>
            </a:r>
          </a:p>
          <a:p>
            <a:pPr lvl="2"/>
            <a:r>
              <a:rPr lang="en-US" dirty="0"/>
              <a:t>In some configurations, truncation improves early convergence.</a:t>
            </a:r>
          </a:p>
          <a:p>
            <a:pPr lvl="2"/>
            <a:r>
              <a:rPr lang="en-US" dirty="0"/>
              <a:t>In others, combination of exponential weighting + truncation leads to </a:t>
            </a:r>
            <a:r>
              <a:rPr lang="en-US" b="1" dirty="0"/>
              <a:t>instability or slower convergence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RM+ truncation</a:t>
            </a:r>
            <a:r>
              <a:rPr lang="en-US" dirty="0"/>
              <a:t> is powerful but interacts nontrivially with different weighting schemes.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19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1C9C-666D-C38A-B48E-C6F7F291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 &amp;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7EE6-CD13-675B-72D2-2246E1450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RM+ truncation (used in CFR+ and </a:t>
            </a:r>
            <a:r>
              <a:rPr lang="en-US" dirty="0" err="1"/>
              <a:t>NormalHedge</a:t>
            </a:r>
            <a:r>
              <a:rPr lang="en-US" dirty="0"/>
              <a:t>+) can dramatically speed up convergence in regret minimization algorithms.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benefit of truncation varies depending on the underlying weighting scheme (linear vs. exponential).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Algorithm choice depends on constraints:</a:t>
            </a:r>
          </a:p>
          <a:p>
            <a:pPr lvl="1"/>
            <a:r>
              <a:rPr lang="en-US" dirty="0"/>
              <a:t>Limited computation → CFR+</a:t>
            </a:r>
          </a:p>
          <a:p>
            <a:pPr lvl="1"/>
            <a:r>
              <a:rPr lang="en-US" dirty="0"/>
              <a:t>High accuracy needed → </a:t>
            </a:r>
            <a:r>
              <a:rPr lang="en-US" dirty="0" err="1"/>
              <a:t>NormalHedge</a:t>
            </a:r>
            <a:r>
              <a:rPr lang="en-US" dirty="0"/>
              <a:t> with many iterations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NormalHedge</a:t>
            </a:r>
            <a:r>
              <a:rPr lang="en-US" dirty="0"/>
              <a:t>+ is a promising but incomplete idea that requires further theoretical analysis and empirical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58093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E56C-DDA4-C292-3406-E7F1CB0A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Work: CFR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991D-B220-3B49-4DB5-77671D68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CFR – Counterfactual Regret Minimization</a:t>
            </a:r>
            <a:endParaRPr lang="en-US" dirty="0"/>
          </a:p>
          <a:p>
            <a:pPr lvl="1"/>
            <a:r>
              <a:rPr lang="en-US" dirty="0"/>
              <a:t>Introduced for large imperfect-information games (e.g., poker).</a:t>
            </a:r>
          </a:p>
          <a:p>
            <a:pPr lvl="1"/>
            <a:r>
              <a:rPr lang="en-US" dirty="0"/>
              <a:t>Uses </a:t>
            </a:r>
            <a:r>
              <a:rPr lang="en-US" b="1" dirty="0"/>
              <a:t>counterfactual regret</a:t>
            </a:r>
            <a:r>
              <a:rPr lang="en-US" dirty="0"/>
              <a:t> at each information set; average strategy converges to Nash equilibrium.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CFR+ (CFR Plus)</a:t>
            </a:r>
            <a:endParaRPr lang="en-US" dirty="0"/>
          </a:p>
          <a:p>
            <a:pPr lvl="1"/>
            <a:r>
              <a:rPr lang="en-US" dirty="0"/>
              <a:t>Improvement over CFR using </a:t>
            </a:r>
            <a:r>
              <a:rPr lang="en-US" b="1" dirty="0"/>
              <a:t>regret truncation (RM+)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Regret is updated as R[a] = max(R[a] + </a:t>
            </a:r>
            <a:r>
              <a:rPr lang="el-GR" dirty="0"/>
              <a:t>δ, 0).</a:t>
            </a:r>
          </a:p>
          <a:p>
            <a:pPr lvl="1"/>
            <a:r>
              <a:rPr lang="en-US" dirty="0"/>
              <a:t>Speeds up convergence in practice, especially in poker benchmarks.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CFR/CFR+ have been used in major poker AIs (e.g., solving heads-up limit Texas </a:t>
            </a:r>
            <a:r>
              <a:rPr lang="en-US" dirty="0" err="1"/>
              <a:t>Hold’em</a:t>
            </a:r>
            <a:r>
              <a:rPr lang="en-US" dirty="0"/>
              <a:t> in prior works).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4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5415-F0BB-DB71-F716-952EF8EF4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Work: </a:t>
            </a:r>
            <a:r>
              <a:rPr lang="en-US" dirty="0" err="1"/>
              <a:t>NormalHedge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06BAD-FC41-B476-0DA9-280B3B91C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NormalHedge</a:t>
            </a:r>
            <a:r>
              <a:rPr lang="en-US" dirty="0"/>
              <a:t> is a </a:t>
            </a:r>
            <a:r>
              <a:rPr lang="en-US" b="1" dirty="0"/>
              <a:t>parameter-free online learning / experts algorithm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ideas:</a:t>
            </a:r>
          </a:p>
          <a:p>
            <a:pPr lvl="1"/>
            <a:r>
              <a:rPr lang="en-US" dirty="0"/>
              <a:t>We maintain weights over actions proportional to an </a:t>
            </a:r>
            <a:r>
              <a:rPr lang="en-US" b="1" dirty="0"/>
              <a:t>exponential potential</a:t>
            </a:r>
            <a:r>
              <a:rPr lang="en-US" dirty="0"/>
              <a:t> of their regret.</a:t>
            </a:r>
          </a:p>
          <a:p>
            <a:pPr lvl="1"/>
            <a:r>
              <a:rPr lang="en-US" dirty="0"/>
              <a:t>No learning rate tuning; automatically focuses on better-performing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Compared to CFR-style linear regret matching:</a:t>
            </a:r>
          </a:p>
          <a:p>
            <a:pPr lvl="1"/>
            <a:r>
              <a:rPr lang="en-US" b="1" dirty="0"/>
              <a:t>CFR</a:t>
            </a:r>
            <a:r>
              <a:rPr lang="en-US" dirty="0"/>
              <a:t>: Action probabilities ∝ </a:t>
            </a:r>
            <a:r>
              <a:rPr lang="en-US" b="1" dirty="0"/>
              <a:t>positive regret</a:t>
            </a:r>
            <a:r>
              <a:rPr lang="en-US" dirty="0"/>
              <a:t> (linear).</a:t>
            </a:r>
          </a:p>
          <a:p>
            <a:pPr lvl="1"/>
            <a:r>
              <a:rPr lang="en-US" b="1" dirty="0" err="1"/>
              <a:t>NormalHedge</a:t>
            </a:r>
            <a:r>
              <a:rPr lang="en-US" dirty="0"/>
              <a:t>: Action probabilities ∝ </a:t>
            </a:r>
            <a:r>
              <a:rPr lang="en-US" b="1" dirty="0"/>
              <a:t>exp(potential(regret))</a:t>
            </a:r>
            <a:r>
              <a:rPr lang="en-US" dirty="0"/>
              <a:t> (nonlinear / exponential).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NormalHedge</a:t>
            </a:r>
            <a:r>
              <a:rPr lang="en-US" dirty="0"/>
              <a:t> is usually studied in the </a:t>
            </a:r>
            <a:r>
              <a:rPr lang="en-US" b="1" dirty="0"/>
              <a:t>experts setting</a:t>
            </a:r>
            <a:r>
              <a:rPr lang="en-US" dirty="0"/>
              <a:t>; here it’s adapted to </a:t>
            </a:r>
            <a:r>
              <a:rPr lang="en-US" b="1" dirty="0"/>
              <a:t>game tree regret minimization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0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AD6A-BEEF-2E4F-A5BE-C80628AB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Background: Kuhn Poker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DEE9-B1F3-4AF6-48C2-B7C757F48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Deck</a:t>
            </a:r>
            <a:r>
              <a:rPr lang="en-US" dirty="0"/>
              <a:t>: 3 cards – Jack (J), Queen (Q), King (K).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Players</a:t>
            </a:r>
            <a:r>
              <a:rPr lang="en-US" dirty="0"/>
              <a:t>: 2; each antes 1 chip and is dealt one private card.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Basic actions:</a:t>
            </a:r>
          </a:p>
          <a:p>
            <a:pPr lvl="1"/>
            <a:r>
              <a:rPr lang="en-US" b="1" dirty="0"/>
              <a:t>CHECK/BET</a:t>
            </a:r>
            <a:r>
              <a:rPr lang="en-US" dirty="0"/>
              <a:t> for player 0; then CHECK/CALL/FOLD depending on history.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 outcomes:</a:t>
            </a:r>
          </a:p>
          <a:p>
            <a:pPr lvl="1"/>
            <a:r>
              <a:rPr lang="en-US" dirty="0"/>
              <a:t>cc: both check → showdown, win/lose ±ante.</a:t>
            </a:r>
          </a:p>
          <a:p>
            <a:pPr lvl="1"/>
            <a:r>
              <a:rPr lang="en-US" dirty="0"/>
              <a:t>bf: P0 bets, P1 folds → P0 wins +ante.</a:t>
            </a:r>
          </a:p>
          <a:p>
            <a:pPr lvl="1"/>
            <a:r>
              <a:rPr lang="en-US" dirty="0" err="1"/>
              <a:t>bc</a:t>
            </a:r>
            <a:r>
              <a:rPr lang="en-US" dirty="0"/>
              <a:t>: bet–call → showdown for ±(ante + bet).</a:t>
            </a:r>
          </a:p>
          <a:p>
            <a:pPr lvl="1"/>
            <a:r>
              <a:rPr lang="en-US" dirty="0" err="1"/>
              <a:t>cbf</a:t>
            </a:r>
            <a:r>
              <a:rPr lang="en-US" dirty="0"/>
              <a:t>: check–bet–fold → P0 loses ante.</a:t>
            </a:r>
          </a:p>
          <a:p>
            <a:pPr lvl="1"/>
            <a:r>
              <a:rPr lang="en-US" dirty="0" err="1"/>
              <a:t>cbc</a:t>
            </a:r>
            <a:r>
              <a:rPr lang="en-US" dirty="0"/>
              <a:t>: check–bet–call → showdown for ±(ante + bet).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Nash value (e.g., -1/18 in standard configuration) is </a:t>
            </a:r>
            <a:r>
              <a:rPr lang="en-US" b="1" dirty="0"/>
              <a:t>known analytically</a:t>
            </a:r>
            <a:r>
              <a:rPr lang="en-US" dirty="0"/>
              <a:t> → perfect for measuring algorithm error.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BC2F-C296-D771-6640-7C45C7E7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Regret &amp; Regret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3FEC-93ED-EC8E-F2DF-F865D71B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Regret</a:t>
            </a:r>
            <a:r>
              <a:rPr lang="en-US" dirty="0"/>
              <a:t> for an action = “How much better I would have done if I had always chosen this action instead.”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example:</a:t>
            </a:r>
          </a:p>
          <a:p>
            <a:pPr lvl="1"/>
            <a:r>
              <a:rPr lang="en-US" dirty="0"/>
              <a:t>Over multiple rounds, compare actual payoff vs. payoff if you had always taken action B.</a:t>
            </a:r>
          </a:p>
          <a:p>
            <a:pPr lvl="1"/>
            <a:r>
              <a:rPr lang="en-US" dirty="0"/>
              <a:t>Sum “missed gains” → regret for 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Positive regret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regret &gt; 0 → you wish you had played this action more.</a:t>
            </a:r>
          </a:p>
          <a:p>
            <a:pPr lvl="1"/>
            <a:r>
              <a:rPr lang="en-US" dirty="0"/>
              <a:t>If regret ≤ 0 → this action didn’t help; ignore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Regret Matching rule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Probability of action a ∝ </a:t>
            </a:r>
            <a:r>
              <a:rPr lang="en-US" b="1" dirty="0"/>
              <a:t>max(regret[a], 0)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all regrets ≤ 0 → pick uniformly at random.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5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38A6-84BA-4058-00FD-000999CA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Counterfactual Regret &amp; Information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8D338-2EB2-8D3F-1DFF-81EE2F2D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Information set</a:t>
            </a:r>
            <a:r>
              <a:rPr lang="en-US" dirty="0"/>
              <a:t> = what a player can see:</a:t>
            </a:r>
          </a:p>
          <a:p>
            <a:pPr lvl="1"/>
            <a:r>
              <a:rPr lang="en-US" dirty="0"/>
              <a:t>Their card + observed action history, but </a:t>
            </a:r>
            <a:r>
              <a:rPr lang="en-US" b="1" dirty="0"/>
              <a:t>not</a:t>
            </a:r>
            <a:r>
              <a:rPr lang="en-US" dirty="0"/>
              <a:t> opponent’s card.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Jc</a:t>
            </a:r>
            <a:r>
              <a:rPr lang="en-US" dirty="0"/>
              <a:t>" (Jack + check history).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Counterfactual value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“Utility I would get from this info set, assuming I </a:t>
            </a:r>
            <a:r>
              <a:rPr lang="en-US" i="1" dirty="0"/>
              <a:t>reach</a:t>
            </a:r>
            <a:r>
              <a:rPr lang="en-US" dirty="0"/>
              <a:t> it with probability 1 and others play according to the current strategies.”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Counterfactual regret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Regret computed using these counterfactual values.</a:t>
            </a:r>
          </a:p>
          <a:p>
            <a:pPr lvl="1"/>
            <a:r>
              <a:rPr lang="en-US" dirty="0"/>
              <a:t>Allows local updates at each information set, independent of actual path probability.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is what enables CFR to scale to </a:t>
            </a:r>
            <a:r>
              <a:rPr lang="en-US" b="1" dirty="0"/>
              <a:t>large game trees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2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0680-9374-B14A-AF2E-9B418797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73AFB-201B-E973-28A5-E607335B1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02EC4-1CF7-7334-5999-01AE10A2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081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38259-0A5F-089A-33BD-D5E15195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408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B542B-5346-1FCE-1BE6-E2D74694D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016"/>
          <a:stretch/>
        </p:blipFill>
        <p:spPr>
          <a:xfrm>
            <a:off x="4419600" y="4082768"/>
            <a:ext cx="7772400" cy="27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3055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1654</Words>
  <Application>Microsoft Macintosh PowerPoint</Application>
  <PresentationFormat>Widescreen</PresentationFormat>
  <Paragraphs>169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Arial</vt:lpstr>
      <vt:lpstr>Calisto MT</vt:lpstr>
      <vt:lpstr>Univers Condensed</vt:lpstr>
      <vt:lpstr>ChronicleVTI</vt:lpstr>
      <vt:lpstr>Regret Minimization Algorithms for Kuhn Poker</vt:lpstr>
      <vt:lpstr>Overview</vt:lpstr>
      <vt:lpstr>Why Regret Minimization in Kuhn Poker?</vt:lpstr>
      <vt:lpstr>Related Work: CFR Family</vt:lpstr>
      <vt:lpstr>Related Work: NormalHedge</vt:lpstr>
      <vt:lpstr>Background: Kuhn Poker</vt:lpstr>
      <vt:lpstr>Regret &amp; Regret Matching</vt:lpstr>
      <vt:lpstr>Counterfactual Regret &amp; Information Sets</vt:lpstr>
      <vt:lpstr>PowerPoint Presentation</vt:lpstr>
      <vt:lpstr>PowerPoint Presentation</vt:lpstr>
      <vt:lpstr>Algorithm 1 – CFR (Counterfactual Regret Minimization)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 2 – CFR+ (CFR Plus)</vt:lpstr>
      <vt:lpstr>PowerPoint Presentation</vt:lpstr>
      <vt:lpstr>Algorithm 3 – NormalHedge</vt:lpstr>
      <vt:lpstr>Algorithm 3 – NormalHedge</vt:lpstr>
      <vt:lpstr>PowerPoint Presentation</vt:lpstr>
      <vt:lpstr>PowerPoint Presentation</vt:lpstr>
      <vt:lpstr>Algorithm 4 – NormalHedge+ (Hybrid)</vt:lpstr>
      <vt:lpstr>PowerPoint Presentation</vt:lpstr>
      <vt:lpstr>Experimental Setup</vt:lpstr>
      <vt:lpstr>PowerPoint Presentation</vt:lpstr>
      <vt:lpstr>PowerPoint Presentation</vt:lpstr>
      <vt:lpstr>Results &amp; Observations</vt:lpstr>
      <vt:lpstr>Conclusions &amp;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Regret Minimization Algorithms for Kuhn Poker</dc:title>
  <dc:creator>Radwan Yousef - s2300238001</dc:creator>
  <cp:lastModifiedBy>Radwan Yousef - s2300238001</cp:lastModifiedBy>
  <cp:revision>1</cp:revision>
  <dcterms:created xsi:type="dcterms:W3CDTF">2025-12-06T16:06:27Z</dcterms:created>
  <dcterms:modified xsi:type="dcterms:W3CDTF">2025-12-07T15:07:31Z</dcterms:modified>
</cp:coreProperties>
</file>